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3"/>
    <p:sldId id="284" r:id="rId4"/>
    <p:sldId id="289" r:id="rId5"/>
    <p:sldId id="285" r:id="rId6"/>
    <p:sldId id="256" r:id="rId7"/>
    <p:sldId id="286" r:id="rId8"/>
    <p:sldId id="287" r:id="rId9"/>
    <p:sldId id="283" r:id="rId10"/>
    <p:sldId id="259" r:id="rId11"/>
    <p:sldId id="260" r:id="rId12"/>
    <p:sldId id="288" r:id="rId13"/>
    <p:sldId id="301" r:id="rId14"/>
    <p:sldId id="262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358" y="62"/>
      </p:cViewPr>
      <p:guideLst>
        <p:guide orient="horz" pos="22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F36D-5C45-40F5-9465-57B0A133D4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F964-AE65-45BB-A549-9FF15F329B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六边形 11"/>
          <p:cNvSpPr/>
          <p:nvPr/>
        </p:nvSpPr>
        <p:spPr>
          <a:xfrm rot="5400000">
            <a:off x="3662828" y="1044653"/>
            <a:ext cx="1818351" cy="1567544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211804" y="1490968"/>
            <a:ext cx="720399" cy="674915"/>
            <a:chOff x="5490319" y="3297394"/>
            <a:chExt cx="386932" cy="362502"/>
          </a:xfrm>
          <a:solidFill>
            <a:schemeClr val="bg1"/>
          </a:solidFill>
        </p:grpSpPr>
        <p:sp>
          <p:nvSpPr>
            <p:cNvPr id="14" name="AutoShape 110"/>
            <p:cNvSpPr/>
            <p:nvPr/>
          </p:nvSpPr>
          <p:spPr bwMode="auto">
            <a:xfrm>
              <a:off x="5539181" y="3345596"/>
              <a:ext cx="289209" cy="193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AutoShape 111"/>
            <p:cNvSpPr/>
            <p:nvPr/>
          </p:nvSpPr>
          <p:spPr bwMode="auto">
            <a:xfrm>
              <a:off x="5490319" y="3297394"/>
              <a:ext cx="386932" cy="362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6" name="六边形 15"/>
          <p:cNvSpPr/>
          <p:nvPr/>
        </p:nvSpPr>
        <p:spPr>
          <a:xfrm rot="5400000">
            <a:off x="3831773" y="1190296"/>
            <a:ext cx="1480459" cy="1276259"/>
          </a:xfrm>
          <a:prstGeom prst="hexagon">
            <a:avLst/>
          </a:prstGeom>
          <a:noFill/>
          <a:ln w="15875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91602" y="3140373"/>
            <a:ext cx="636079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走马灯动态显示实验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45662" y="4997811"/>
            <a:ext cx="2052683" cy="396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小组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593" y="4179282"/>
            <a:ext cx="8728821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    邹琪珺    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易子闳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606925" cy="990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CN" sz="3600"/>
              <a:t>4.</a:t>
            </a:r>
            <a:r>
              <a:rPr lang="zh-CN" altLang="en-US" sz="3600"/>
              <a:t>时钟中断进行的操作</a:t>
            </a:r>
            <a:endParaRPr lang="zh-CN" altLang="en-US" sz="3600"/>
          </a:p>
        </p:txBody>
      </p:sp>
      <p:pic>
        <p:nvPicPr>
          <p:cNvPr id="7" name="图片 6" descr="8DB[UOL6AQXEMNA_NSV0R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720" y="3493135"/>
            <a:ext cx="1724025" cy="1219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17800" y="1746250"/>
            <a:ext cx="48641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1.</a:t>
            </a:r>
            <a:r>
              <a:rPr lang="zh-CN" altLang="en-US" sz="4000" b="1"/>
              <a:t>将计数寄存器清零</a:t>
            </a:r>
            <a:endParaRPr lang="zh-CN" altLang="en-US" sz="4000" b="1"/>
          </a:p>
        </p:txBody>
      </p:sp>
      <p:sp>
        <p:nvSpPr>
          <p:cNvPr id="9" name="文本框 8"/>
          <p:cNvSpPr txBox="1"/>
          <p:nvPr/>
        </p:nvSpPr>
        <p:spPr>
          <a:xfrm>
            <a:off x="2717800" y="2956560"/>
            <a:ext cx="69697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/>
              <a:t>2.</a:t>
            </a:r>
            <a:r>
              <a:rPr lang="zh-CN" altLang="en-US" sz="4400" b="1"/>
              <a:t>将</a:t>
            </a:r>
            <a:r>
              <a:rPr lang="en-US" altLang="zh-CN" sz="4400" b="1"/>
              <a:t>INYCON</a:t>
            </a:r>
            <a:r>
              <a:rPr lang="zh-CN" altLang="en-US" sz="4400" b="1"/>
              <a:t>的中断位置</a:t>
            </a:r>
            <a:r>
              <a:rPr lang="en-US" altLang="zh-CN" sz="4400" b="1"/>
              <a:t>0</a:t>
            </a:r>
            <a:endParaRPr lang="en-US" altLang="zh-CN" sz="4400" b="1"/>
          </a:p>
        </p:txBody>
      </p:sp>
      <p:pic>
        <p:nvPicPr>
          <p:cNvPr id="10" name="图片 9" descr="IH328`[(8(15Q7N@EW5X[(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355725"/>
            <a:ext cx="1609725" cy="192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26823"/>
            <a:ext cx="9144000" cy="22043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9930" y="3380017"/>
            <a:ext cx="170561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01737" y="1273628"/>
            <a:ext cx="2106387" cy="21063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圆角矩形 9"/>
          <p:cNvSpPr/>
          <p:nvPr/>
        </p:nvSpPr>
        <p:spPr>
          <a:xfrm>
            <a:off x="4210685" y="3067050"/>
            <a:ext cx="2896870" cy="448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主要遇到问题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主要状态变换逻辑</a:t>
            </a:r>
            <a:endParaRPr lang="zh-CN" altLang="en-US"/>
          </a:p>
        </p:txBody>
      </p:sp>
      <p:pic>
        <p:nvPicPr>
          <p:cNvPr id="7" name="图片 6" descr="%@3R)XKWD`~_4L16[1W0M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65" y="1724025"/>
            <a:ext cx="2466975" cy="3409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89245" y="1981835"/>
            <a:ext cx="3383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1.</a:t>
            </a:r>
            <a:r>
              <a:rPr lang="zh-CN" altLang="en-US" sz="2400" b="1"/>
              <a:t>轮流变化使晶体管轮流点亮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389245" y="3106420"/>
            <a:ext cx="3529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2.</a:t>
            </a:r>
            <a:r>
              <a:rPr lang="zh-CN" altLang="en-US" sz="2400" b="1"/>
              <a:t>从</a:t>
            </a:r>
            <a:r>
              <a:rPr lang="en-US" altLang="zh-CN" sz="2400" b="1"/>
              <a:t>TABlE</a:t>
            </a:r>
            <a:r>
              <a:rPr lang="zh-CN" altLang="en-US" sz="2400" b="1"/>
              <a:t>表中获取数字的值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5389245" y="4073525"/>
            <a:ext cx="3469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3.</a:t>
            </a:r>
            <a:r>
              <a:rPr lang="zh-CN" altLang="en-US" sz="2400" b="1"/>
              <a:t>判断</a:t>
            </a:r>
            <a:r>
              <a:rPr lang="en-US" altLang="zh-CN" sz="2400" b="1"/>
              <a:t>20H</a:t>
            </a:r>
            <a:r>
              <a:rPr lang="zh-CN" altLang="en-US" sz="2400" b="1"/>
              <a:t>该寄存器是否递减为</a:t>
            </a:r>
            <a:r>
              <a:rPr lang="en-US" altLang="zh-CN" sz="2400" b="1"/>
              <a:t>0</a:t>
            </a:r>
            <a:r>
              <a:rPr lang="zh-CN" altLang="en-US" sz="2400" b="1"/>
              <a:t>，从而判断是否重置</a:t>
            </a:r>
            <a:endParaRPr lang="zh-CN" altLang="en-US" sz="2400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1828165"/>
            <a:ext cx="1325880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7335" cy="791845"/>
          </a:xfrm>
        </p:spPr>
        <p:txBody>
          <a:bodyPr>
            <a:noAutofit/>
          </a:bodyPr>
          <a:lstStyle/>
          <a:p>
            <a:r>
              <a:rPr lang="en-US" altLang="zh-CN" sz="2800"/>
              <a:t>1.</a:t>
            </a:r>
            <a:r>
              <a:rPr lang="zh-CN" altLang="en-US" sz="2800"/>
              <a:t>函数执行存在延时，造成数字重叠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4760595" y="1328420"/>
            <a:ext cx="40824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添加延时，使晶体管状态转换和数字显示转换时间错位占比相对减少</a:t>
            </a:r>
            <a:endParaRPr lang="zh-CN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70535" y="3921760"/>
            <a:ext cx="2520950" cy="2646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2410" y="1222375"/>
            <a:ext cx="4395470" cy="2477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59020" y="3521075"/>
            <a:ext cx="2885440" cy="308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六边形 7"/>
          <p:cNvSpPr/>
          <p:nvPr/>
        </p:nvSpPr>
        <p:spPr>
          <a:xfrm rot="5400000">
            <a:off x="3652995" y="1045028"/>
            <a:ext cx="1818351" cy="1567544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01971" y="1491343"/>
            <a:ext cx="720399" cy="674915"/>
            <a:chOff x="5490319" y="3297394"/>
            <a:chExt cx="386932" cy="362502"/>
          </a:xfrm>
          <a:solidFill>
            <a:schemeClr val="bg1"/>
          </a:solidFill>
        </p:grpSpPr>
        <p:sp>
          <p:nvSpPr>
            <p:cNvPr id="10" name="AutoShape 110"/>
            <p:cNvSpPr/>
            <p:nvPr/>
          </p:nvSpPr>
          <p:spPr bwMode="auto">
            <a:xfrm>
              <a:off x="5539181" y="3345596"/>
              <a:ext cx="289209" cy="193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AutoShape 111"/>
            <p:cNvSpPr/>
            <p:nvPr/>
          </p:nvSpPr>
          <p:spPr bwMode="auto">
            <a:xfrm>
              <a:off x="5490319" y="3297394"/>
              <a:ext cx="386932" cy="362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2" name="六边形 11"/>
          <p:cNvSpPr/>
          <p:nvPr/>
        </p:nvSpPr>
        <p:spPr>
          <a:xfrm rot="5400000">
            <a:off x="3821940" y="1190671"/>
            <a:ext cx="1480459" cy="1276259"/>
          </a:xfrm>
          <a:prstGeom prst="hexagon">
            <a:avLst/>
          </a:prstGeom>
          <a:noFill/>
          <a:ln w="15875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42580" y="3231557"/>
            <a:ext cx="3839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545662" y="4997811"/>
            <a:ext cx="2052683" cy="396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小组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7593" y="4179282"/>
            <a:ext cx="8728821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    邹琪珺    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易子闳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QQ视频2018082219373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6200000">
            <a:off x="955079" y="1567489"/>
            <a:ext cx="7233841" cy="4098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0533" y="1062990"/>
            <a:ext cx="2430780" cy="4732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/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9909" y="1894136"/>
            <a:ext cx="16510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40399" y="2352719"/>
            <a:ext cx="695037" cy="494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68580" tIns="34290" rIns="68580" bIns="34290" numCol="1" rtlCol="0" anchor="ctr" anchorCtr="0" compatLnSpc="1"/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51910" y="2752725"/>
            <a:ext cx="4161790" cy="2717800"/>
            <a:chOff x="4321628" y="2090057"/>
            <a:chExt cx="5482020" cy="3243942"/>
          </a:xfrm>
        </p:grpSpPr>
        <p:grpSp>
          <p:nvGrpSpPr>
            <p:cNvPr id="21" name="组合 20"/>
            <p:cNvGrpSpPr/>
            <p:nvPr/>
          </p:nvGrpSpPr>
          <p:grpSpPr>
            <a:xfrm>
              <a:off x="4321628" y="2090057"/>
              <a:ext cx="5307564" cy="3243942"/>
              <a:chOff x="3766457" y="2090057"/>
              <a:chExt cx="4680000" cy="3243942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3766457" y="2090057"/>
                <a:ext cx="4680000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766457" y="2166257"/>
                <a:ext cx="4680000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3766457" y="5333999"/>
                <a:ext cx="4680000" cy="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031695" y="2308099"/>
              <a:ext cx="4771953" cy="2807859"/>
              <a:chOff x="5137726" y="2346199"/>
              <a:chExt cx="4771953" cy="280785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747326" y="2346199"/>
                <a:ext cx="3691837" cy="701964"/>
              </a:xfrm>
              <a:prstGeom prst="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lvl="0"/>
                <a:r>
                  <a:rPr lang="zh-CN" altLang="en-US" sz="1500">
                    <a:sym typeface="+mn-ea"/>
                  </a:rPr>
                  <a:t>实验流程图</a:t>
                </a:r>
                <a:endPara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137726" y="2467015"/>
                <a:ext cx="478972" cy="478972"/>
              </a:xfrm>
              <a:prstGeom prst="rect">
                <a:avLst/>
              </a:prstGeom>
              <a:noFill/>
              <a:ln w="12700" cap="flat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</a:ln>
              <a:effectLst/>
            </p:spPr>
            <p:txBody>
              <a:bodyPr vert="horz" wrap="square" lIns="68580" tIns="34290" rIns="68580" bIns="34290" numCol="1" rtlCol="0" anchor="ctr" anchorCtr="0" compatLnSpc="1"/>
              <a:lstStyle/>
              <a:p>
                <a:pPr algn="ctr"/>
                <a:r>
                  <a:rPr lang="en-US" altLang="zh-CN" sz="13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747326" y="3048164"/>
                <a:ext cx="4162353" cy="701964"/>
              </a:xfrm>
              <a:prstGeom prst="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lvl="0"/>
                <a:r>
                  <a:rPr lang="zh-CN" altLang="en-US" sz="1500">
                    <a:sym typeface="+mn-ea"/>
                  </a:rPr>
                  <a:t>实验思路</a:t>
                </a:r>
                <a:endPara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137726" y="3168980"/>
                <a:ext cx="478972" cy="478972"/>
              </a:xfrm>
              <a:prstGeom prst="rect">
                <a:avLst/>
              </a:prstGeom>
              <a:noFill/>
              <a:ln w="12700" cap="flat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</a:ln>
              <a:effectLst/>
            </p:spPr>
            <p:txBody>
              <a:bodyPr vert="horz" wrap="square" lIns="68580" tIns="34290" rIns="68580" bIns="34290" numCol="1" rtlCol="0" anchor="ctr" anchorCtr="0" compatLnSpc="1"/>
              <a:lstStyle/>
              <a:p>
                <a:pPr algn="ctr"/>
                <a:r>
                  <a:rPr lang="en-US" altLang="zh-CN" sz="13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747327" y="3750129"/>
                <a:ext cx="3277830" cy="701964"/>
              </a:xfrm>
              <a:prstGeom prst="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lvl="0"/>
                <a:r>
                  <a:rPr lang="zh-CN" altLang="en-US" sz="1500">
                    <a:sym typeface="+mn-ea"/>
                  </a:rPr>
                  <a:t>实验遇到较难问题及解决方法</a:t>
                </a:r>
                <a:endParaRPr lang="zh-CN" altLang="en-US" sz="1500">
                  <a:sym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137726" y="3870945"/>
                <a:ext cx="478972" cy="478972"/>
              </a:xfrm>
              <a:prstGeom prst="rect">
                <a:avLst/>
              </a:prstGeom>
              <a:noFill/>
              <a:ln w="12700" cap="flat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</a:ln>
              <a:effectLst/>
            </p:spPr>
            <p:txBody>
              <a:bodyPr vert="horz" wrap="square" lIns="68580" tIns="34290" rIns="68580" bIns="34290" numCol="1" rtlCol="0" anchor="ctr" anchorCtr="0" compatLnSpc="1"/>
              <a:lstStyle/>
              <a:p>
                <a:pPr algn="ctr"/>
                <a:r>
                  <a:rPr lang="en-US" altLang="zh-CN" sz="13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  <a:endParaRPr lang="zh-CN" alt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747326" y="4452094"/>
                <a:ext cx="3567549" cy="701964"/>
              </a:xfrm>
              <a:prstGeom prst="rect">
                <a:avLst/>
              </a:prstGeom>
              <a:noFill/>
              <a:ln w="19050" cap="flat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lvl="0"/>
                <a:endPara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26823"/>
            <a:ext cx="9144000" cy="22043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9930" y="3380017"/>
            <a:ext cx="170561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01737" y="1273628"/>
            <a:ext cx="2106387" cy="21063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03296" y="3067051"/>
            <a:ext cx="4381169" cy="3622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>
                <a:sym typeface="+mn-ea"/>
              </a:rPr>
              <a:t>实验流程图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923925" y="4600893"/>
            <a:ext cx="7772400" cy="238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7490" y="-438150"/>
            <a:ext cx="9802495" cy="773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26823"/>
            <a:ext cx="9144000" cy="22043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9930" y="3380017"/>
            <a:ext cx="170561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01737" y="1273628"/>
            <a:ext cx="2106387" cy="210638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圆角矩形 9"/>
          <p:cNvSpPr/>
          <p:nvPr/>
        </p:nvSpPr>
        <p:spPr>
          <a:xfrm>
            <a:off x="3903296" y="3067051"/>
            <a:ext cx="2769539" cy="3622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>
                <a:sym typeface="+mn-ea"/>
              </a:rPr>
              <a:t>实验思路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5460" y="523875"/>
            <a:ext cx="2492375" cy="739775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线路连接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773555"/>
            <a:ext cx="3837305" cy="3310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1465580"/>
            <a:ext cx="2712720" cy="3747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667385"/>
            <a:ext cx="3283585" cy="732790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表格建立</a:t>
            </a:r>
            <a:endParaRPr lang="zh-CN" altLang="en-US" sz="4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5006"/>
          <a:stretch>
            <a:fillRect/>
          </a:stretch>
        </p:blipFill>
        <p:spPr>
          <a:xfrm>
            <a:off x="5138420" y="447675"/>
            <a:ext cx="2048510" cy="3307080"/>
          </a:xfrm>
          <a:prstGeom prst="rect">
            <a:avLst/>
          </a:prstGeom>
        </p:spPr>
      </p:pic>
      <p:pic>
        <p:nvPicPr>
          <p:cNvPr id="12" name="图片 11" descr="OBBA)KTN[ISE45SP@9K8)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32555"/>
            <a:ext cx="2209800" cy="1743075"/>
          </a:xfrm>
          <a:prstGeom prst="rect">
            <a:avLst/>
          </a:prstGeom>
        </p:spPr>
      </p:pic>
      <p:pic>
        <p:nvPicPr>
          <p:cNvPr id="13" name="图片 12" descr="ZT70~Q{V`NRT)T$}GK(SI)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420" y="3999230"/>
            <a:ext cx="2124075" cy="1676400"/>
          </a:xfrm>
          <a:prstGeom prst="rect">
            <a:avLst/>
          </a:prstGeom>
        </p:spPr>
      </p:pic>
      <p:pic>
        <p:nvPicPr>
          <p:cNvPr id="3" name="图片 2" descr="T6QD9Q27G%XVW`$G[IS{[D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44320"/>
            <a:ext cx="3267075" cy="196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主要状态变换逻辑</a:t>
            </a:r>
            <a:endParaRPr lang="zh-CN" altLang="en-US"/>
          </a:p>
        </p:txBody>
      </p:sp>
      <p:pic>
        <p:nvPicPr>
          <p:cNvPr id="7" name="图片 6" descr="%@3R)XKWD`~_4L16[1W0M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65" y="1724025"/>
            <a:ext cx="2466975" cy="3409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89245" y="1981835"/>
            <a:ext cx="27546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1.</a:t>
            </a:r>
            <a:r>
              <a:rPr lang="zh-CN" altLang="en-US" sz="2400" b="1"/>
              <a:t>轮流变化</a:t>
            </a:r>
            <a:r>
              <a:rPr lang="en-US" altLang="zh-CN" sz="2400" b="1"/>
              <a:t>20H</a:t>
            </a:r>
            <a:r>
              <a:rPr lang="zh-CN" altLang="en-US" sz="2400" b="1"/>
              <a:t>的值</a:t>
            </a:r>
            <a:r>
              <a:rPr lang="zh-CN" altLang="en-US" sz="2400" b="1"/>
              <a:t>使晶体管轮流点亮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389245" y="3106420"/>
            <a:ext cx="3125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2.</a:t>
            </a:r>
            <a:r>
              <a:rPr lang="zh-CN" altLang="en-US" sz="2400" b="1"/>
              <a:t>从</a:t>
            </a:r>
            <a:r>
              <a:rPr lang="en-US" altLang="zh-CN" sz="2400" b="1"/>
              <a:t>TABlE</a:t>
            </a:r>
            <a:r>
              <a:rPr lang="zh-CN" altLang="en-US" sz="2400" b="1"/>
              <a:t>表中获取数字的值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5389245" y="4053205"/>
            <a:ext cx="3489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3.</a:t>
            </a:r>
            <a:r>
              <a:rPr lang="zh-CN" altLang="en-US" sz="2400" b="1"/>
              <a:t>判断</a:t>
            </a:r>
            <a:r>
              <a:rPr lang="en-US" altLang="zh-CN" sz="2400" b="1"/>
              <a:t>20H</a:t>
            </a:r>
            <a:r>
              <a:rPr lang="zh-CN" altLang="en-US" sz="2400" b="1"/>
              <a:t>该寄存器是否递减为</a:t>
            </a:r>
            <a:r>
              <a:rPr lang="en-US" altLang="zh-CN" sz="2400" b="1"/>
              <a:t>0</a:t>
            </a:r>
            <a:r>
              <a:rPr lang="zh-CN" altLang="en-US" sz="2400" b="1"/>
              <a:t>，从而判断是否重置</a:t>
            </a:r>
            <a:endParaRPr lang="zh-CN" altLang="en-US" sz="2400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60" y="1828165"/>
            <a:ext cx="1325880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355</Words>
  <Application>WPS 演示</Application>
  <PresentationFormat>全屏显示(4:3)</PresentationFormat>
  <Paragraphs>74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Calibri Light</vt:lpstr>
      <vt:lpstr>等线 Light</vt:lpstr>
      <vt:lpstr>Calibri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2.表格建立</vt:lpstr>
      <vt:lpstr>3.主要状态变换逻辑</vt:lpstr>
      <vt:lpstr>4.时钟中断进行的操作</vt:lpstr>
      <vt:lpstr>PowerPoint 演示文稿</vt:lpstr>
      <vt:lpstr>3.主要状态变换逻辑</vt:lpstr>
      <vt:lpstr>1.函数执行存在延时，造成数字重叠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邹琪珺</dc:creator>
  <cp:lastModifiedBy>柳柳</cp:lastModifiedBy>
  <cp:revision>12</cp:revision>
  <dcterms:created xsi:type="dcterms:W3CDTF">2018-08-21T05:38:00Z</dcterms:created>
  <dcterms:modified xsi:type="dcterms:W3CDTF">2018-08-22T04:17:17Z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